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0972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13l0g+IpUPmzE/rOwNeqjVcF9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BDA60D-9AC0-4DC3-9CE7-9DDB9F11A7CC}">
  <a:tblStyle styleId="{1CBDA60D-9AC0-4DC3-9CE7-9DDB9F11A7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4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128" y="1143000"/>
            <a:ext cx="49380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f4514b5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-AWS integration prep: from app pov, can see the list of items from AWS database, rather than the local ones that got created in 403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- had to edit inbound rules through AWS server, which controls who can connect to the </a:t>
            </a:r>
            <a:r>
              <a:rPr lang="en-US"/>
              <a:t>database</a:t>
            </a:r>
            <a:endParaRPr/>
          </a:p>
        </p:txBody>
      </p:sp>
      <p:sp>
        <p:nvSpPr>
          <p:cNvPr id="169" name="Google Shape;169;g32f4514b56d_1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f4514b56d_1_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2f4514b56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f4514b56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g32f4514b56d_3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f4514b56d_3_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2f4514b56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d500fca1f_3_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2d500fca1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f4514b56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2f4514b56d_0_324:notes"/>
          <p:cNvSpPr/>
          <p:nvPr>
            <p:ph idx="2" type="sldImg"/>
          </p:nvPr>
        </p:nvSpPr>
        <p:spPr>
          <a:xfrm>
            <a:off x="685990" y="685800"/>
            <a:ext cx="5487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f4514b5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2f4514b56d_0_1:notes"/>
          <p:cNvSpPr/>
          <p:nvPr>
            <p:ph idx="2" type="sldImg"/>
          </p:nvPr>
        </p:nvSpPr>
        <p:spPr>
          <a:xfrm>
            <a:off x="685990" y="685800"/>
            <a:ext cx="5487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4514b5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2f4514b56d_0_52:notes"/>
          <p:cNvSpPr/>
          <p:nvPr>
            <p:ph idx="2" type="sldImg"/>
          </p:nvPr>
        </p:nvSpPr>
        <p:spPr>
          <a:xfrm>
            <a:off x="685990" y="685800"/>
            <a:ext cx="5487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4514b5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2f4514b56d_0_103:notes"/>
          <p:cNvSpPr/>
          <p:nvPr>
            <p:ph idx="2" type="sldImg"/>
          </p:nvPr>
        </p:nvSpPr>
        <p:spPr>
          <a:xfrm>
            <a:off x="685990" y="685800"/>
            <a:ext cx="5487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f4514b56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g32f4514b56d_0_2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f4514b56d_0_2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2f4514b56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4763498" y="2130425"/>
            <a:ext cx="5386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74904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f4514b56d_0_354"/>
          <p:cNvSpPr txBox="1"/>
          <p:nvPr>
            <p:ph type="title"/>
          </p:nvPr>
        </p:nvSpPr>
        <p:spPr>
          <a:xfrm>
            <a:off x="548640" y="2900649"/>
            <a:ext cx="9875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2f4514b56d_0_354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2f4514b56d_0_354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2f4514b56d_0_354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f4514b56d_0_359"/>
          <p:cNvSpPr txBox="1"/>
          <p:nvPr>
            <p:ph type="title"/>
          </p:nvPr>
        </p:nvSpPr>
        <p:spPr>
          <a:xfrm>
            <a:off x="548640" y="1066968"/>
            <a:ext cx="3610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2f4514b56d_0_359"/>
          <p:cNvSpPr txBox="1"/>
          <p:nvPr>
            <p:ph idx="1" type="body"/>
          </p:nvPr>
        </p:nvSpPr>
        <p:spPr>
          <a:xfrm>
            <a:off x="4290060" y="1073720"/>
            <a:ext cx="61341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2f4514b56d_0_359"/>
          <p:cNvSpPr txBox="1"/>
          <p:nvPr>
            <p:ph idx="2" type="body"/>
          </p:nvPr>
        </p:nvSpPr>
        <p:spPr>
          <a:xfrm>
            <a:off x="548640" y="1803850"/>
            <a:ext cx="36102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2f4514b56d_0_359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2f4514b56d_0_359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2f4514b56d_0_359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f4514b56d_0_366"/>
          <p:cNvSpPr txBox="1"/>
          <p:nvPr>
            <p:ph type="title"/>
          </p:nvPr>
        </p:nvSpPr>
        <p:spPr>
          <a:xfrm>
            <a:off x="548640" y="1196430"/>
            <a:ext cx="3088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2f4514b56d_0_366"/>
          <p:cNvSpPr/>
          <p:nvPr>
            <p:ph idx="2" type="pic"/>
          </p:nvPr>
        </p:nvSpPr>
        <p:spPr>
          <a:xfrm>
            <a:off x="3840480" y="1196430"/>
            <a:ext cx="65838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2f4514b56d_0_366"/>
          <p:cNvSpPr txBox="1"/>
          <p:nvPr>
            <p:ph idx="1" type="body"/>
          </p:nvPr>
        </p:nvSpPr>
        <p:spPr>
          <a:xfrm>
            <a:off x="548640" y="1768043"/>
            <a:ext cx="30885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2f4514b56d_0_366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2f4514b56d_0_366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2f4514b56d_0_366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548640" y="2049270"/>
            <a:ext cx="98754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1" y="234146"/>
            <a:ext cx="1178292" cy="19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548640" y="1975644"/>
            <a:ext cx="48462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5577840" y="1975644"/>
            <a:ext cx="48462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548640" y="2900649"/>
            <a:ext cx="9875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548640" y="1066968"/>
            <a:ext cx="3610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290060" y="1073720"/>
            <a:ext cx="61341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548640" y="1803850"/>
            <a:ext cx="36102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548640" y="1196430"/>
            <a:ext cx="3088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/>
          <p:nvPr>
            <p:ph idx="2" type="pic"/>
          </p:nvPr>
        </p:nvSpPr>
        <p:spPr>
          <a:xfrm>
            <a:off x="3840480" y="1196430"/>
            <a:ext cx="65838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548640" y="1768043"/>
            <a:ext cx="30885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f4514b56d_0_334"/>
          <p:cNvSpPr txBox="1"/>
          <p:nvPr>
            <p:ph type="ctrTitle"/>
          </p:nvPr>
        </p:nvSpPr>
        <p:spPr>
          <a:xfrm>
            <a:off x="4763498" y="2130425"/>
            <a:ext cx="5386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2f4514b56d_0_334"/>
          <p:cNvSpPr txBox="1"/>
          <p:nvPr>
            <p:ph idx="1" type="subTitle"/>
          </p:nvPr>
        </p:nvSpPr>
        <p:spPr>
          <a:xfrm>
            <a:off x="374904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32f4514b56d_0_334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2f4514b56d_0_334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2f4514b56d_0_334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f4514b56d_0_340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2f4514b56d_0_340"/>
          <p:cNvSpPr txBox="1"/>
          <p:nvPr>
            <p:ph idx="1" type="body"/>
          </p:nvPr>
        </p:nvSpPr>
        <p:spPr>
          <a:xfrm>
            <a:off x="548640" y="2049270"/>
            <a:ext cx="98754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32f4514b56d_0_340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2f4514b56d_0_340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2f4514b56d_0_340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32f4514b56d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1" y="234146"/>
            <a:ext cx="1178292" cy="19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f4514b56d_0_347"/>
          <p:cNvSpPr txBox="1"/>
          <p:nvPr>
            <p:ph idx="1" type="body"/>
          </p:nvPr>
        </p:nvSpPr>
        <p:spPr>
          <a:xfrm>
            <a:off x="548640" y="1975644"/>
            <a:ext cx="48462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2f4514b56d_0_347"/>
          <p:cNvSpPr txBox="1"/>
          <p:nvPr>
            <p:ph idx="2" type="body"/>
          </p:nvPr>
        </p:nvSpPr>
        <p:spPr>
          <a:xfrm>
            <a:off x="5577840" y="1975644"/>
            <a:ext cx="48462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2f4514b56d_0_347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2f4514b56d_0_347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2f4514b56d_0_347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2f4514b56d_0_347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48640" y="274638"/>
            <a:ext cx="9875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48640" y="1600200"/>
            <a:ext cx="9875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f4514b56d_0_328"/>
          <p:cNvSpPr txBox="1"/>
          <p:nvPr>
            <p:ph type="title"/>
          </p:nvPr>
        </p:nvSpPr>
        <p:spPr>
          <a:xfrm>
            <a:off x="548640" y="274638"/>
            <a:ext cx="98754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2f4514b56d_0_328"/>
          <p:cNvSpPr txBox="1"/>
          <p:nvPr>
            <p:ph idx="1" type="body"/>
          </p:nvPr>
        </p:nvSpPr>
        <p:spPr>
          <a:xfrm>
            <a:off x="548640" y="1600200"/>
            <a:ext cx="9875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2f4514b56d_0_328"/>
          <p:cNvSpPr txBox="1"/>
          <p:nvPr>
            <p:ph idx="10" type="dt"/>
          </p:nvPr>
        </p:nvSpPr>
        <p:spPr>
          <a:xfrm>
            <a:off x="5486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2f4514b56d_0_328"/>
          <p:cNvSpPr txBox="1"/>
          <p:nvPr>
            <p:ph idx="11" type="ftr"/>
          </p:nvPr>
        </p:nvSpPr>
        <p:spPr>
          <a:xfrm>
            <a:off x="3749040" y="6356350"/>
            <a:ext cx="347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2f4514b56d_0_328"/>
          <p:cNvSpPr txBox="1"/>
          <p:nvPr>
            <p:ph idx="12" type="sldNum"/>
          </p:nvPr>
        </p:nvSpPr>
        <p:spPr>
          <a:xfrm>
            <a:off x="7863840" y="6356350"/>
            <a:ext cx="256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943100" y="3814625"/>
            <a:ext cx="87630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55: Research Lab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Inventory Tracker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2</a:t>
            </a:r>
            <a:br>
              <a:rPr lang="en-US"/>
            </a:br>
            <a:r>
              <a:rPr b="0" lang="en-US" sz="2400"/>
              <a:t>Lizzett Tapia</a:t>
            </a:r>
            <a:br>
              <a:rPr b="0" lang="en-US" sz="2400"/>
            </a:br>
            <a:r>
              <a:rPr b="0" lang="en-US" sz="2400"/>
              <a:t>Sumedha Bhattacharyaa</a:t>
            </a:r>
            <a:br>
              <a:rPr b="0" lang="en-US" sz="2400"/>
            </a:br>
            <a:r>
              <a:rPr b="0" lang="en-US" sz="2400"/>
              <a:t>Jonathan Moore</a:t>
            </a:r>
            <a:br>
              <a:rPr b="0" lang="en-US" sz="2400"/>
            </a:br>
            <a:r>
              <a:rPr b="0" lang="en-US" sz="2400"/>
              <a:t>Evan Ross </a:t>
            </a:r>
            <a:br>
              <a:rPr lang="en-US" sz="2455"/>
            </a:br>
            <a:br>
              <a:rPr lang="en-US" sz="2455"/>
            </a:br>
            <a:r>
              <a:rPr lang="en-US" sz="2455"/>
              <a:t>TA:</a:t>
            </a:r>
            <a:r>
              <a:rPr lang="en-US" sz="2455"/>
              <a:t> </a:t>
            </a:r>
            <a:r>
              <a:rPr lang="en-US" sz="2155"/>
              <a:t>Niloofar Borzooei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800" y="1105318"/>
            <a:ext cx="1501488" cy="2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7217400" cy="5391600"/>
          </a:xfrm>
          <a:prstGeom prst="diagStripe">
            <a:avLst>
              <a:gd fmla="val 50000" name="adj"/>
            </a:avLst>
          </a:prstGeom>
          <a:noFill/>
          <a:ln cap="flat" cmpd="sng" w="114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f4514b56d_1_0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Server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Lizzett</a:t>
            </a:r>
            <a:endParaRPr sz="2980"/>
          </a:p>
        </p:txBody>
      </p:sp>
      <p:graphicFrame>
        <p:nvGraphicFramePr>
          <p:cNvPr id="172" name="Google Shape;172;g32f4514b56d_1_0"/>
          <p:cNvGraphicFramePr/>
          <p:nvPr/>
        </p:nvGraphicFramePr>
        <p:xfrm>
          <a:off x="82296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{1CBDA60D-9AC0-4DC3-9CE7-9DDB9F11A7CC}</a:tableStyleId>
              </a:tblPr>
              <a:tblGrid>
                <a:gridCol w="4663450"/>
                <a:gridCol w="466345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Accomplishments since </a:t>
                      </a:r>
                      <a:r>
                        <a:rPr lang="en-US" sz="1900"/>
                        <a:t>last update</a:t>
                      </a:r>
                      <a:r>
                        <a:rPr lang="en-US" sz="1900" u="none" cap="none" strike="noStrike"/>
                        <a:t>                          </a:t>
                      </a:r>
                      <a:r>
                        <a:rPr lang="en-US" sz="19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9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Ongoing progress/problems and plans until the next presentation</a:t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Updated final database orders Python code needed for the website and app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Completed AWS server integration preparation for both app and website</a:t>
                      </a:r>
                      <a:endParaRPr sz="1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92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Will finalize what items the database will contain according to the machine learning model</a:t>
                      </a:r>
                      <a:endParaRPr sz="1900"/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By next review will be integrated with website and mobile app</a:t>
                      </a:r>
                      <a:endParaRPr sz="19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f4514b56d_1_50"/>
          <p:cNvSpPr txBox="1"/>
          <p:nvPr>
            <p:ph type="title"/>
          </p:nvPr>
        </p:nvSpPr>
        <p:spPr>
          <a:xfrm>
            <a:off x="731520" y="12015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Server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Lizzett</a:t>
            </a:r>
            <a:endParaRPr sz="2980"/>
          </a:p>
        </p:txBody>
      </p:sp>
      <p:pic>
        <p:nvPicPr>
          <p:cNvPr id="178" name="Google Shape;178;g32f4514b56d_1_50"/>
          <p:cNvPicPr preferRelativeResize="0"/>
          <p:nvPr/>
        </p:nvPicPr>
        <p:blipFill rotWithShape="1">
          <a:blip r:embed="rId3">
            <a:alphaModFix/>
          </a:blip>
          <a:srcRect b="0" l="0" r="45313" t="0"/>
          <a:stretch/>
        </p:blipFill>
        <p:spPr>
          <a:xfrm>
            <a:off x="348325" y="2228809"/>
            <a:ext cx="4047751" cy="44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2f4514b56d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50" y="2707712"/>
            <a:ext cx="6257775" cy="305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f4514b56d_3_0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Machine Learning Model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Sumedha</a:t>
            </a:r>
            <a:endParaRPr sz="2980"/>
          </a:p>
        </p:txBody>
      </p:sp>
      <p:graphicFrame>
        <p:nvGraphicFramePr>
          <p:cNvPr id="185" name="Google Shape;185;g32f4514b56d_3_0"/>
          <p:cNvGraphicFramePr/>
          <p:nvPr/>
        </p:nvGraphicFramePr>
        <p:xfrm>
          <a:off x="82296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{1CBDA60D-9AC0-4DC3-9CE7-9DDB9F11A7CC}</a:tableStyleId>
              </a:tblPr>
              <a:tblGrid>
                <a:gridCol w="4663450"/>
                <a:gridCol w="466345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Accomplishments since last update </a:t>
                      </a:r>
                      <a:endParaRPr sz="1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9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Ongoing progress/problems and plans until the next presentation</a:t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Updated Datasets to match the Dataserver (as much as possible)</a:t>
                      </a:r>
                      <a:endParaRPr sz="1600"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Retrained model with new Datasets </a:t>
                      </a:r>
                      <a:endParaRPr sz="1600"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Saved model in .pth format (PyTorch)</a:t>
                      </a:r>
                      <a:endParaRPr sz="1600"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-"/>
                      </a:pPr>
                      <a:r>
                        <a:rPr lang="en-US" sz="1600"/>
                        <a:t>Uploaded to GitHub for integration with App</a:t>
                      </a:r>
                      <a:endParaRPr sz="16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Wasn’t able to find datasets for a few classes for Server integration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Ongoing integration with Mobile App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Testing with App by next presentation</a:t>
                      </a:r>
                      <a:endParaRPr sz="19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g32f4514b56d_3_0"/>
          <p:cNvSpPr txBox="1"/>
          <p:nvPr/>
        </p:nvSpPr>
        <p:spPr>
          <a:xfrm>
            <a:off x="653934" y="4599710"/>
            <a:ext cx="1008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f4514b56d_3_6"/>
          <p:cNvSpPr txBox="1"/>
          <p:nvPr>
            <p:ph type="title"/>
          </p:nvPr>
        </p:nvSpPr>
        <p:spPr>
          <a:xfrm>
            <a:off x="665480" y="910402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Machine Learning Model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Sumedha</a:t>
            </a:r>
            <a:endParaRPr sz="2980"/>
          </a:p>
        </p:txBody>
      </p:sp>
      <p:pic>
        <p:nvPicPr>
          <p:cNvPr id="192" name="Google Shape;192;g32f4514b56d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" y="1915275"/>
            <a:ext cx="4445176" cy="32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2f4514b56d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31" y="3034998"/>
            <a:ext cx="4766449" cy="35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2132015" y="5562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727"/>
            <a:ext cx="10667999" cy="541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d500fca1f_3_2"/>
          <p:cNvSpPr txBox="1"/>
          <p:nvPr>
            <p:ph type="title"/>
          </p:nvPr>
        </p:nvSpPr>
        <p:spPr>
          <a:xfrm>
            <a:off x="2132015" y="5562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05" name="Google Shape;205;g32d500fca1f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752"/>
            <a:ext cx="10668001" cy="504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f4514b56d_0_324"/>
          <p:cNvSpPr txBox="1"/>
          <p:nvPr>
            <p:ph idx="4294967295" type="title"/>
          </p:nvPr>
        </p:nvSpPr>
        <p:spPr>
          <a:xfrm>
            <a:off x="486450" y="2967602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Thank You For Listening!</a:t>
            </a:r>
            <a:endParaRPr b="1" sz="29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f4514b56d_0_1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1" name="Google Shape;111;g32f4514b56d_0_1"/>
          <p:cNvSpPr txBox="1"/>
          <p:nvPr>
            <p:ph idx="1" type="body"/>
          </p:nvPr>
        </p:nvSpPr>
        <p:spPr>
          <a:xfrm>
            <a:off x="548640" y="2049275"/>
            <a:ext cx="58524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“The current lab inventory tracking systems at Texas A&amp;M are inefficient, and it is necessary to create new, organized software to increase the overall performance and efficiency of the Lab.”</a:t>
            </a:r>
            <a:endParaRPr sz="29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g32f4514b56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366075"/>
            <a:ext cx="3862400" cy="38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f4514b56d_0_52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118" name="Google Shape;118;g32f4514b56d_0_52"/>
          <p:cNvSpPr txBox="1"/>
          <p:nvPr>
            <p:ph idx="1" type="body"/>
          </p:nvPr>
        </p:nvSpPr>
        <p:spPr>
          <a:xfrm>
            <a:off x="548640" y="2049270"/>
            <a:ext cx="98754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500"/>
              <a:t>“Develop a web and mobile application integrated with a database to streamline inventory management in TAMU labs. The mobile app uses a machine learning-based image classification system to allow users to easily check items in and out by scanning them.”</a:t>
            </a:r>
            <a:endParaRPr sz="2500"/>
          </a:p>
        </p:txBody>
      </p:sp>
      <p:pic>
        <p:nvPicPr>
          <p:cNvPr id="119" name="Google Shape;119;g32f4514b56d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515" y="3643300"/>
            <a:ext cx="5203775" cy="2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4514b56d_0_103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Interaction of Subsystems</a:t>
            </a:r>
            <a:endParaRPr/>
          </a:p>
        </p:txBody>
      </p:sp>
      <p:sp>
        <p:nvSpPr>
          <p:cNvPr id="125" name="Google Shape;125;g32f4514b56d_0_103"/>
          <p:cNvSpPr/>
          <p:nvPr/>
        </p:nvSpPr>
        <p:spPr>
          <a:xfrm>
            <a:off x="529200" y="4322700"/>
            <a:ext cx="3304800" cy="1404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Web-App</a:t>
            </a:r>
            <a:endParaRPr/>
          </a:p>
        </p:txBody>
      </p:sp>
      <p:sp>
        <p:nvSpPr>
          <p:cNvPr id="126" name="Google Shape;126;g32f4514b56d_0_103"/>
          <p:cNvSpPr/>
          <p:nvPr/>
        </p:nvSpPr>
        <p:spPr>
          <a:xfrm>
            <a:off x="3834000" y="2025000"/>
            <a:ext cx="3304800" cy="1404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127" name="Google Shape;127;g32f4514b56d_0_103"/>
          <p:cNvSpPr/>
          <p:nvPr/>
        </p:nvSpPr>
        <p:spPr>
          <a:xfrm>
            <a:off x="7138800" y="4322700"/>
            <a:ext cx="3304800" cy="1404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App    			</a:t>
            </a:r>
            <a:endParaRPr/>
          </a:p>
        </p:txBody>
      </p:sp>
      <p:sp>
        <p:nvSpPr>
          <p:cNvPr id="128" name="Google Shape;128;g32f4514b56d_0_103"/>
          <p:cNvSpPr/>
          <p:nvPr/>
        </p:nvSpPr>
        <p:spPr>
          <a:xfrm>
            <a:off x="8652420" y="4373250"/>
            <a:ext cx="1555200" cy="1302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Model</a:t>
            </a:r>
            <a:endParaRPr/>
          </a:p>
        </p:txBody>
      </p:sp>
      <p:cxnSp>
        <p:nvCxnSpPr>
          <p:cNvPr id="129" name="Google Shape;129;g32f4514b56d_0_103"/>
          <p:cNvCxnSpPr/>
          <p:nvPr/>
        </p:nvCxnSpPr>
        <p:spPr>
          <a:xfrm flipH="1" rot="10800000">
            <a:off x="3393870" y="3566825"/>
            <a:ext cx="430800" cy="62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0" name="Google Shape;130;g32f4514b56d_0_103"/>
          <p:cNvCxnSpPr/>
          <p:nvPr/>
        </p:nvCxnSpPr>
        <p:spPr>
          <a:xfrm rot="10800000">
            <a:off x="7138770" y="3566550"/>
            <a:ext cx="409800" cy="59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1" name="Google Shape;131;g32f4514b56d_0_103"/>
          <p:cNvSpPr txBox="1"/>
          <p:nvPr/>
        </p:nvSpPr>
        <p:spPr>
          <a:xfrm>
            <a:off x="529200" y="6212700"/>
            <a:ext cx="9914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highlight>
                  <a:schemeClr val="accent5"/>
                </a:highlight>
              </a:rPr>
              <a:t>Jonathan</a:t>
            </a:r>
            <a:r>
              <a:rPr lang="en-US" sz="2400">
                <a:solidFill>
                  <a:schemeClr val="dk1"/>
                </a:solidFill>
              </a:rPr>
              <a:t>		</a:t>
            </a:r>
            <a:r>
              <a:rPr lang="en-US" sz="2400">
                <a:solidFill>
                  <a:schemeClr val="dk1"/>
                </a:solidFill>
                <a:highlight>
                  <a:srgbClr val="FF9900"/>
                </a:highlight>
              </a:rPr>
              <a:t>Lizzett</a:t>
            </a:r>
            <a:r>
              <a:rPr lang="en-US" sz="2400">
                <a:solidFill>
                  <a:schemeClr val="dk1"/>
                </a:solidFill>
              </a:rPr>
              <a:t>		</a:t>
            </a:r>
            <a:r>
              <a:rPr lang="en-US" sz="2400">
                <a:solidFill>
                  <a:schemeClr val="lt1"/>
                </a:solidFill>
                <a:highlight>
                  <a:srgbClr val="CC0000"/>
                </a:highlight>
              </a:rPr>
              <a:t>Sumedha</a:t>
            </a:r>
            <a:r>
              <a:rPr lang="en-US" sz="2400">
                <a:solidFill>
                  <a:schemeClr val="dk1"/>
                </a:solidFill>
              </a:rPr>
              <a:t>		</a:t>
            </a:r>
            <a:r>
              <a:rPr lang="en-US" sz="2400">
                <a:solidFill>
                  <a:schemeClr val="dk1"/>
                </a:solidFill>
                <a:highlight>
                  <a:schemeClr val="accent3"/>
                </a:highlight>
              </a:rPr>
              <a:t>Evan</a:t>
            </a:r>
            <a:endParaRPr sz="2400">
              <a:solidFill>
                <a:schemeClr val="dk1"/>
              </a:solidFill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37" name="Google Shape;137;p4"/>
          <p:cNvGraphicFramePr/>
          <p:nvPr/>
        </p:nvGraphicFramePr>
        <p:xfrm>
          <a:off x="277091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{1CBDA60D-9AC0-4DC3-9CE7-9DDB9F11A7CC}</a:tableStyleId>
              </a:tblPr>
              <a:tblGrid>
                <a:gridCol w="1494425"/>
                <a:gridCol w="1488700"/>
                <a:gridCol w="1491575"/>
                <a:gridCol w="1503050"/>
                <a:gridCol w="1570250"/>
                <a:gridCol w="1418600"/>
                <a:gridCol w="131905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 sz="15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</a:t>
                      </a:r>
                      <a:r>
                        <a:rPr lang="en-US" sz="1300"/>
                        <a:t>1/27</a:t>
                      </a:r>
                      <a:r>
                        <a:rPr lang="en-US" sz="1300" u="none" cap="none" strike="noStrike"/>
                        <a:t>)</a:t>
                      </a:r>
                      <a:endParaRPr sz="15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preparation of </a:t>
                      </a:r>
                      <a:r>
                        <a:rPr lang="en-US" sz="1300"/>
                        <a:t>server with website and mobile app </a:t>
                      </a:r>
                      <a:r>
                        <a:rPr lang="en-US" sz="1300" u="none" cap="none" strike="noStrike"/>
                        <a:t>(completed </a:t>
                      </a:r>
                      <a:r>
                        <a:rPr lang="en-US" sz="1300"/>
                        <a:t>2/3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ML model with mobile application</a:t>
                      </a:r>
                      <a:r>
                        <a:rPr lang="en-US" sz="1300" u="none" cap="none" strike="noStrike"/>
                        <a:t> (to complete by 2/1</a:t>
                      </a:r>
                      <a:r>
                        <a:rPr lang="en-US" sz="1300"/>
                        <a:t>7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3</a:t>
                      </a:r>
                      <a:r>
                        <a:rPr lang="en-US" sz="1300" u="none" cap="none" strike="noStrike"/>
                        <a:t>)</a:t>
                      </a:r>
                      <a:endParaRPr sz="15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3/24</a:t>
                      </a:r>
                      <a:r>
                        <a:rPr lang="en-US" sz="1300" u="none" cap="none" strike="noStrike"/>
                        <a:t>)</a:t>
                      </a:r>
                      <a:endParaRPr sz="15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4/14</a:t>
                      </a:r>
                      <a:r>
                        <a:rPr lang="en-US" sz="1300" u="none" cap="none" strike="noStrike"/>
                        <a:t>)</a:t>
                      </a:r>
                      <a:endParaRPr sz="15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4/21 and 4/28 respectively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Evan Ross</a:t>
            </a:r>
            <a:endParaRPr sz="2980"/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82296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{1CBDA60D-9AC0-4DC3-9CE7-9DDB9F11A7CC}</a:tableStyleId>
              </a:tblPr>
              <a:tblGrid>
                <a:gridCol w="4663450"/>
                <a:gridCol w="466345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Accomplishments since last update </a:t>
                      </a:r>
                      <a:endParaRPr sz="1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FF0000"/>
                          </a:solidFill>
                        </a:rPr>
                        <a:t>12 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9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Ongoing progress/problems and plans until the next presentation</a:t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●"/>
                      </a:pPr>
                      <a:r>
                        <a:rPr lang="en-US" sz="1900"/>
                        <a:t>Local database tables </a:t>
                      </a:r>
                      <a:r>
                        <a:rPr lang="en-US" sz="1900"/>
                        <a:t>and app functionality better </a:t>
                      </a:r>
                      <a:r>
                        <a:rPr lang="en-US" sz="1900"/>
                        <a:t>aligned with website and database.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●"/>
                      </a:pPr>
                      <a:r>
                        <a:rPr lang="en-US" sz="1900"/>
                        <a:t>Connected to external database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●"/>
                      </a:pPr>
                      <a:r>
                        <a:rPr lang="en-US" sz="1900"/>
                        <a:t>Began experimenting with flask and backend</a:t>
                      </a:r>
                      <a:endParaRPr sz="19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●"/>
                      </a:pPr>
                      <a:r>
                        <a:rPr lang="en-US" sz="1900"/>
                        <a:t>Finalize connection to external database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●"/>
                      </a:pPr>
                      <a:r>
                        <a:rPr lang="en-US" sz="1900"/>
                        <a:t>Begin connection to backend and ML model</a:t>
                      </a:r>
                      <a:endParaRPr sz="19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424260" y="822627"/>
            <a:ext cx="9985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Evan Ross</a:t>
            </a:r>
            <a:endParaRPr sz="2980"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31889" t="0"/>
          <a:stretch/>
        </p:blipFill>
        <p:spPr>
          <a:xfrm>
            <a:off x="7620000" y="769025"/>
            <a:ext cx="1768925" cy="58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675" y="1251162"/>
            <a:ext cx="2409025" cy="53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538" y="3133325"/>
            <a:ext cx="28289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f4514b56d_0_217"/>
          <p:cNvSpPr txBox="1"/>
          <p:nvPr>
            <p:ph type="title"/>
          </p:nvPr>
        </p:nvSpPr>
        <p:spPr>
          <a:xfrm>
            <a:off x="548640" y="104917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Jonathan</a:t>
            </a:r>
            <a:endParaRPr sz="2980"/>
          </a:p>
        </p:txBody>
      </p:sp>
      <p:graphicFrame>
        <p:nvGraphicFramePr>
          <p:cNvPr id="157" name="Google Shape;157;g32f4514b56d_0_217"/>
          <p:cNvGraphicFramePr/>
          <p:nvPr/>
        </p:nvGraphicFramePr>
        <p:xfrm>
          <a:off x="82296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{1CBDA60D-9AC0-4DC3-9CE7-9DDB9F11A7CC}</a:tableStyleId>
              </a:tblPr>
              <a:tblGrid>
                <a:gridCol w="4663450"/>
                <a:gridCol w="466345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Accomplishments since </a:t>
                      </a:r>
                      <a:r>
                        <a:rPr lang="en-US" sz="1900"/>
                        <a:t>last update</a:t>
                      </a:r>
                      <a:r>
                        <a:rPr lang="en-US" sz="1900" u="none" cap="none" strike="noStrike"/>
                        <a:t>                          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</a:rPr>
                        <a:t> 12</a:t>
                      </a:r>
                      <a:r>
                        <a:rPr lang="en-US" sz="19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9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Ongoing progress/problems and plans until the next presentation</a:t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Website is online.</a:t>
                      </a:r>
                      <a:endParaRPr sz="19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Preparations for integration with database are complete.</a:t>
                      </a:r>
                      <a:endParaRPr sz="1900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Char char="-"/>
                      </a:pPr>
                      <a:r>
                        <a:rPr lang="en-US" sz="1900"/>
                        <a:t>Matching information and handling of the database to the app.</a:t>
                      </a:r>
                      <a:endParaRPr sz="1900" u="none" cap="none" strike="noStrike"/>
                    </a:p>
                  </a:txBody>
                  <a:tcPr marT="45775" marB="4577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f4514b56d_0_222"/>
          <p:cNvSpPr txBox="1"/>
          <p:nvPr>
            <p:ph type="title"/>
          </p:nvPr>
        </p:nvSpPr>
        <p:spPr>
          <a:xfrm>
            <a:off x="416145" y="577127"/>
            <a:ext cx="9875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Jonathan</a:t>
            </a:r>
            <a:endParaRPr sz="2980"/>
          </a:p>
        </p:txBody>
      </p:sp>
      <p:pic>
        <p:nvPicPr>
          <p:cNvPr id="163" name="Google Shape;163;g32f4514b56d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50" y="1599767"/>
            <a:ext cx="4274324" cy="24084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g32f4514b56d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" y="4411488"/>
            <a:ext cx="4651075" cy="21665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g32f4514b56d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731" y="4227198"/>
            <a:ext cx="2997376" cy="25351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g32f4514b56d_0_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14152"/>
            <a:ext cx="5268249" cy="274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